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68" r:id="rId5"/>
    <p:sldId id="269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7" r:id="rId14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641"/>
    <p:restoredTop sz="92416"/>
  </p:normalViewPr>
  <p:slideViewPr>
    <p:cSldViewPr snapToGrid="0" snapToObjects="1">
      <p:cViewPr varScale="1">
        <p:scale>
          <a:sx n="111" d="100"/>
          <a:sy n="111" d="100"/>
        </p:scale>
        <p:origin x="8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28CBA1-2309-4249-8C05-C63DE6854030}" type="doc">
      <dgm:prSet loTypeId="urn:microsoft.com/office/officeart/2005/8/layout/target1" loCatId="relationship" qsTypeId="urn:microsoft.com/office/officeart/2005/8/quickstyle/simple5" qsCatId="simple" csTypeId="urn:microsoft.com/office/officeart/2005/8/colors/colorful2" csCatId="colorful" phldr="1"/>
      <dgm:spPr/>
    </dgm:pt>
    <dgm:pt modelId="{F6DA7CCF-6DAC-4784-8EC3-BC78122429DF}">
      <dgm:prSet phldrT="[Tekst]" custT="1"/>
      <dgm:spPr/>
      <dgm:t>
        <a:bodyPr/>
        <a:lstStyle/>
        <a:p>
          <a:r>
            <a:rPr lang="pl-PL" sz="4000" dirty="0"/>
            <a:t>Uczeń</a:t>
          </a:r>
          <a:endParaRPr lang="pl-PL" sz="3400" dirty="0"/>
        </a:p>
      </dgm:t>
    </dgm:pt>
    <dgm:pt modelId="{30097867-97A5-43A7-9FB8-23A89830276A}" type="parTrans" cxnId="{A036D2DD-9BD2-47C7-AFF2-9E35C3D3F0CF}">
      <dgm:prSet/>
      <dgm:spPr/>
      <dgm:t>
        <a:bodyPr/>
        <a:lstStyle/>
        <a:p>
          <a:endParaRPr lang="pl-PL"/>
        </a:p>
      </dgm:t>
    </dgm:pt>
    <dgm:pt modelId="{8F1E2AA4-94C2-4CB7-BC47-E1A9E0D8F1F1}" type="sibTrans" cxnId="{A036D2DD-9BD2-47C7-AFF2-9E35C3D3F0CF}">
      <dgm:prSet/>
      <dgm:spPr/>
      <dgm:t>
        <a:bodyPr/>
        <a:lstStyle/>
        <a:p>
          <a:endParaRPr lang="pl-PL"/>
        </a:p>
      </dgm:t>
    </dgm:pt>
    <dgm:pt modelId="{3DCF0898-22A1-447A-AFF5-C3FAEC5BAF5F}">
      <dgm:prSet phldrT="[Tekst]" custT="1"/>
      <dgm:spPr/>
      <dgm:t>
        <a:bodyPr/>
        <a:lstStyle/>
        <a:p>
          <a:r>
            <a:rPr lang="pl-PL" sz="4000" dirty="0"/>
            <a:t>Dyrektor</a:t>
          </a:r>
          <a:endParaRPr lang="pl-PL" sz="3400" dirty="0"/>
        </a:p>
      </dgm:t>
    </dgm:pt>
    <dgm:pt modelId="{A8FA94E6-DA77-4C93-9CC4-D73CD5B0C7FB}" type="parTrans" cxnId="{E55B9118-2875-4168-B053-D89CF2745DC8}">
      <dgm:prSet/>
      <dgm:spPr/>
      <dgm:t>
        <a:bodyPr/>
        <a:lstStyle/>
        <a:p>
          <a:endParaRPr lang="pl-PL"/>
        </a:p>
      </dgm:t>
    </dgm:pt>
    <dgm:pt modelId="{A40EAFF6-B98E-45D3-AE27-050A3024859B}" type="sibTrans" cxnId="{E55B9118-2875-4168-B053-D89CF2745DC8}">
      <dgm:prSet/>
      <dgm:spPr/>
      <dgm:t>
        <a:bodyPr/>
        <a:lstStyle/>
        <a:p>
          <a:endParaRPr lang="pl-PL"/>
        </a:p>
      </dgm:t>
    </dgm:pt>
    <dgm:pt modelId="{C37157AF-914B-40AF-BDF6-B49C9E460844}">
      <dgm:prSet phldrT="[Tekst]" custT="1"/>
      <dgm:spPr/>
      <dgm:t>
        <a:bodyPr/>
        <a:lstStyle/>
        <a:p>
          <a:r>
            <a:rPr lang="pl-PL" sz="4000" dirty="0"/>
            <a:t>Prezydent</a:t>
          </a:r>
          <a:endParaRPr lang="pl-PL" sz="3400" dirty="0"/>
        </a:p>
      </dgm:t>
    </dgm:pt>
    <dgm:pt modelId="{D759FAA0-7B68-4F08-B9ED-78BFEA229467}" type="parTrans" cxnId="{C1D88EAD-7D4F-4132-AC70-51BC2769FBFF}">
      <dgm:prSet/>
      <dgm:spPr/>
      <dgm:t>
        <a:bodyPr/>
        <a:lstStyle/>
        <a:p>
          <a:endParaRPr lang="pl-PL"/>
        </a:p>
      </dgm:t>
    </dgm:pt>
    <dgm:pt modelId="{94D23A9B-42F1-450E-BC2D-36E88A10E44C}" type="sibTrans" cxnId="{C1D88EAD-7D4F-4132-AC70-51BC2769FBFF}">
      <dgm:prSet/>
      <dgm:spPr/>
      <dgm:t>
        <a:bodyPr/>
        <a:lstStyle/>
        <a:p>
          <a:endParaRPr lang="pl-PL"/>
        </a:p>
      </dgm:t>
    </dgm:pt>
    <dgm:pt modelId="{DB5FC3F7-B5AF-410E-A979-9EE760BFCA31}" type="pres">
      <dgm:prSet presAssocID="{7B28CBA1-2309-4249-8C05-C63DE6854030}" presName="composite" presStyleCnt="0">
        <dgm:presLayoutVars>
          <dgm:chMax val="5"/>
          <dgm:dir/>
          <dgm:resizeHandles val="exact"/>
        </dgm:presLayoutVars>
      </dgm:prSet>
      <dgm:spPr/>
    </dgm:pt>
    <dgm:pt modelId="{1FDA2ECD-6008-40CF-A045-68C5684F7A75}" type="pres">
      <dgm:prSet presAssocID="{F6DA7CCF-6DAC-4784-8EC3-BC78122429DF}" presName="circle1" presStyleLbl="lnNode1" presStyleIdx="0" presStyleCnt="3"/>
      <dgm:spPr/>
    </dgm:pt>
    <dgm:pt modelId="{C5DE780D-01C8-437C-9ABF-1884D6AE68D5}" type="pres">
      <dgm:prSet presAssocID="{F6DA7CCF-6DAC-4784-8EC3-BC78122429DF}" presName="text1" presStyleLbl="revTx" presStyleIdx="0" presStyleCnt="3">
        <dgm:presLayoutVars>
          <dgm:bulletEnabled val="1"/>
        </dgm:presLayoutVars>
      </dgm:prSet>
      <dgm:spPr/>
    </dgm:pt>
    <dgm:pt modelId="{E19A1401-D1F8-46B9-8AEF-28DE6C09CD5C}" type="pres">
      <dgm:prSet presAssocID="{F6DA7CCF-6DAC-4784-8EC3-BC78122429DF}" presName="line1" presStyleLbl="callout" presStyleIdx="0" presStyleCnt="6"/>
      <dgm:spPr/>
    </dgm:pt>
    <dgm:pt modelId="{C9EA8C42-0781-4904-82DA-9ED321722E1C}" type="pres">
      <dgm:prSet presAssocID="{F6DA7CCF-6DAC-4784-8EC3-BC78122429DF}" presName="d1" presStyleLbl="callout" presStyleIdx="1" presStyleCnt="6"/>
      <dgm:spPr/>
    </dgm:pt>
    <dgm:pt modelId="{7244CFCC-8377-4D68-A088-CDF6A43CA357}" type="pres">
      <dgm:prSet presAssocID="{3DCF0898-22A1-447A-AFF5-C3FAEC5BAF5F}" presName="circle2" presStyleLbl="lnNode1" presStyleIdx="1" presStyleCnt="3"/>
      <dgm:spPr/>
    </dgm:pt>
    <dgm:pt modelId="{2B53F96A-BAED-4FC2-BB2D-C2750BCB1F13}" type="pres">
      <dgm:prSet presAssocID="{3DCF0898-22A1-447A-AFF5-C3FAEC5BAF5F}" presName="text2" presStyleLbl="revTx" presStyleIdx="1" presStyleCnt="3" custScaleX="128876" custLinFactNeighborX="11037">
        <dgm:presLayoutVars>
          <dgm:bulletEnabled val="1"/>
        </dgm:presLayoutVars>
      </dgm:prSet>
      <dgm:spPr/>
    </dgm:pt>
    <dgm:pt modelId="{4F922B4E-84D3-4DDB-BDE1-19C8EB9D8B05}" type="pres">
      <dgm:prSet presAssocID="{3DCF0898-22A1-447A-AFF5-C3FAEC5BAF5F}" presName="line2" presStyleLbl="callout" presStyleIdx="2" presStyleCnt="6"/>
      <dgm:spPr/>
    </dgm:pt>
    <dgm:pt modelId="{18B42A6D-5A52-42AB-80F8-583893D8AD84}" type="pres">
      <dgm:prSet presAssocID="{3DCF0898-22A1-447A-AFF5-C3FAEC5BAF5F}" presName="d2" presStyleLbl="callout" presStyleIdx="3" presStyleCnt="6"/>
      <dgm:spPr/>
    </dgm:pt>
    <dgm:pt modelId="{07B78E4A-6F80-417B-84F8-1AE64E119878}" type="pres">
      <dgm:prSet presAssocID="{C37157AF-914B-40AF-BDF6-B49C9E460844}" presName="circle3" presStyleLbl="lnNode1" presStyleIdx="2" presStyleCnt="3" custScaleX="120998" custScaleY="120998"/>
      <dgm:spPr/>
    </dgm:pt>
    <dgm:pt modelId="{75F1AAAC-2474-4642-BC03-5312D17427DD}" type="pres">
      <dgm:prSet presAssocID="{C37157AF-914B-40AF-BDF6-B49C9E460844}" presName="text3" presStyleLbl="revTx" presStyleIdx="2" presStyleCnt="3" custScaleX="141616" custLinFactNeighborX="17406">
        <dgm:presLayoutVars>
          <dgm:bulletEnabled val="1"/>
        </dgm:presLayoutVars>
      </dgm:prSet>
      <dgm:spPr/>
    </dgm:pt>
    <dgm:pt modelId="{E5D21801-60B7-49D1-9429-66B3BBC2117F}" type="pres">
      <dgm:prSet presAssocID="{C37157AF-914B-40AF-BDF6-B49C9E460844}" presName="line3" presStyleLbl="callout" presStyleIdx="4" presStyleCnt="6"/>
      <dgm:spPr/>
    </dgm:pt>
    <dgm:pt modelId="{58C4DFDA-AE07-4357-9950-F2154C176FCF}" type="pres">
      <dgm:prSet presAssocID="{C37157AF-914B-40AF-BDF6-B49C9E460844}" presName="d3" presStyleLbl="callout" presStyleIdx="5" presStyleCnt="6"/>
      <dgm:spPr/>
    </dgm:pt>
  </dgm:ptLst>
  <dgm:cxnLst>
    <dgm:cxn modelId="{B8EE5D02-5BCD-4815-8D56-0B06D5FE26F9}" type="presOf" srcId="{7B28CBA1-2309-4249-8C05-C63DE6854030}" destId="{DB5FC3F7-B5AF-410E-A979-9EE760BFCA31}" srcOrd="0" destOrd="0" presId="urn:microsoft.com/office/officeart/2005/8/layout/target1"/>
    <dgm:cxn modelId="{E55B9118-2875-4168-B053-D89CF2745DC8}" srcId="{7B28CBA1-2309-4249-8C05-C63DE6854030}" destId="{3DCF0898-22A1-447A-AFF5-C3FAEC5BAF5F}" srcOrd="1" destOrd="0" parTransId="{A8FA94E6-DA77-4C93-9CC4-D73CD5B0C7FB}" sibTransId="{A40EAFF6-B98E-45D3-AE27-050A3024859B}"/>
    <dgm:cxn modelId="{67DE142B-BB56-454D-A81A-44CB1D4DAFE4}" type="presOf" srcId="{F6DA7CCF-6DAC-4784-8EC3-BC78122429DF}" destId="{C5DE780D-01C8-437C-9ABF-1884D6AE68D5}" srcOrd="0" destOrd="0" presId="urn:microsoft.com/office/officeart/2005/8/layout/target1"/>
    <dgm:cxn modelId="{38913244-8B78-4294-B21E-B1B31E9B9437}" type="presOf" srcId="{3DCF0898-22A1-447A-AFF5-C3FAEC5BAF5F}" destId="{2B53F96A-BAED-4FC2-BB2D-C2750BCB1F13}" srcOrd="0" destOrd="0" presId="urn:microsoft.com/office/officeart/2005/8/layout/target1"/>
    <dgm:cxn modelId="{32124770-F718-4C0B-8140-32B958377CCC}" type="presOf" srcId="{C37157AF-914B-40AF-BDF6-B49C9E460844}" destId="{75F1AAAC-2474-4642-BC03-5312D17427DD}" srcOrd="0" destOrd="0" presId="urn:microsoft.com/office/officeart/2005/8/layout/target1"/>
    <dgm:cxn modelId="{C1D88EAD-7D4F-4132-AC70-51BC2769FBFF}" srcId="{7B28CBA1-2309-4249-8C05-C63DE6854030}" destId="{C37157AF-914B-40AF-BDF6-B49C9E460844}" srcOrd="2" destOrd="0" parTransId="{D759FAA0-7B68-4F08-B9ED-78BFEA229467}" sibTransId="{94D23A9B-42F1-450E-BC2D-36E88A10E44C}"/>
    <dgm:cxn modelId="{A036D2DD-9BD2-47C7-AFF2-9E35C3D3F0CF}" srcId="{7B28CBA1-2309-4249-8C05-C63DE6854030}" destId="{F6DA7CCF-6DAC-4784-8EC3-BC78122429DF}" srcOrd="0" destOrd="0" parTransId="{30097867-97A5-43A7-9FB8-23A89830276A}" sibTransId="{8F1E2AA4-94C2-4CB7-BC47-E1A9E0D8F1F1}"/>
    <dgm:cxn modelId="{6EB79836-2984-4B9A-A2AF-F5E056290575}" type="presParOf" srcId="{DB5FC3F7-B5AF-410E-A979-9EE760BFCA31}" destId="{1FDA2ECD-6008-40CF-A045-68C5684F7A75}" srcOrd="0" destOrd="0" presId="urn:microsoft.com/office/officeart/2005/8/layout/target1"/>
    <dgm:cxn modelId="{0DD65D9F-7C94-4D13-B46D-20562FEBD7AB}" type="presParOf" srcId="{DB5FC3F7-B5AF-410E-A979-9EE760BFCA31}" destId="{C5DE780D-01C8-437C-9ABF-1884D6AE68D5}" srcOrd="1" destOrd="0" presId="urn:microsoft.com/office/officeart/2005/8/layout/target1"/>
    <dgm:cxn modelId="{DD88E70E-B274-451E-AE99-CD8242F92723}" type="presParOf" srcId="{DB5FC3F7-B5AF-410E-A979-9EE760BFCA31}" destId="{E19A1401-D1F8-46B9-8AEF-28DE6C09CD5C}" srcOrd="2" destOrd="0" presId="urn:microsoft.com/office/officeart/2005/8/layout/target1"/>
    <dgm:cxn modelId="{8A23E47F-6F32-4D0B-99A2-B3E93C2A6DE7}" type="presParOf" srcId="{DB5FC3F7-B5AF-410E-A979-9EE760BFCA31}" destId="{C9EA8C42-0781-4904-82DA-9ED321722E1C}" srcOrd="3" destOrd="0" presId="urn:microsoft.com/office/officeart/2005/8/layout/target1"/>
    <dgm:cxn modelId="{5D2161B5-B37A-4072-8B1D-B623F50B80AA}" type="presParOf" srcId="{DB5FC3F7-B5AF-410E-A979-9EE760BFCA31}" destId="{7244CFCC-8377-4D68-A088-CDF6A43CA357}" srcOrd="4" destOrd="0" presId="urn:microsoft.com/office/officeart/2005/8/layout/target1"/>
    <dgm:cxn modelId="{A6E9C6C6-D55D-4F8B-892E-3B3EA9D10DCC}" type="presParOf" srcId="{DB5FC3F7-B5AF-410E-A979-9EE760BFCA31}" destId="{2B53F96A-BAED-4FC2-BB2D-C2750BCB1F13}" srcOrd="5" destOrd="0" presId="urn:microsoft.com/office/officeart/2005/8/layout/target1"/>
    <dgm:cxn modelId="{87CBC0D8-D4D6-4584-B35F-4E6A22064B7F}" type="presParOf" srcId="{DB5FC3F7-B5AF-410E-A979-9EE760BFCA31}" destId="{4F922B4E-84D3-4DDB-BDE1-19C8EB9D8B05}" srcOrd="6" destOrd="0" presId="urn:microsoft.com/office/officeart/2005/8/layout/target1"/>
    <dgm:cxn modelId="{F585B089-D7BD-4CA4-8D46-ABE6092377AA}" type="presParOf" srcId="{DB5FC3F7-B5AF-410E-A979-9EE760BFCA31}" destId="{18B42A6D-5A52-42AB-80F8-583893D8AD84}" srcOrd="7" destOrd="0" presId="urn:microsoft.com/office/officeart/2005/8/layout/target1"/>
    <dgm:cxn modelId="{2FDE1123-035D-4728-B3EE-3609DE6D7CE7}" type="presParOf" srcId="{DB5FC3F7-B5AF-410E-A979-9EE760BFCA31}" destId="{07B78E4A-6F80-417B-84F8-1AE64E119878}" srcOrd="8" destOrd="0" presId="urn:microsoft.com/office/officeart/2005/8/layout/target1"/>
    <dgm:cxn modelId="{B076A332-165E-4757-95BC-3DA11D1F698B}" type="presParOf" srcId="{DB5FC3F7-B5AF-410E-A979-9EE760BFCA31}" destId="{75F1AAAC-2474-4642-BC03-5312D17427DD}" srcOrd="9" destOrd="0" presId="urn:microsoft.com/office/officeart/2005/8/layout/target1"/>
    <dgm:cxn modelId="{6D234CAA-0A4D-4E66-A513-830A808E6D97}" type="presParOf" srcId="{DB5FC3F7-B5AF-410E-A979-9EE760BFCA31}" destId="{E5D21801-60B7-49D1-9429-66B3BBC2117F}" srcOrd="10" destOrd="0" presId="urn:microsoft.com/office/officeart/2005/8/layout/target1"/>
    <dgm:cxn modelId="{67CEC7DE-F4D8-47E3-A945-8E19E52CB99D}" type="presParOf" srcId="{DB5FC3F7-B5AF-410E-A979-9EE760BFCA31}" destId="{58C4DFDA-AE07-4357-9950-F2154C176FCF}" srcOrd="11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B78E4A-6F80-417B-84F8-1AE64E119878}">
      <dsp:nvSpPr>
        <dsp:cNvPr id="0" name=""/>
        <dsp:cNvSpPr/>
      </dsp:nvSpPr>
      <dsp:spPr>
        <a:xfrm>
          <a:off x="835825" y="714647"/>
          <a:ext cx="4917359" cy="4917359"/>
        </a:xfrm>
        <a:prstGeom prst="ellipse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244CFCC-8377-4D68-A088-CDF6A43CA357}">
      <dsp:nvSpPr>
        <dsp:cNvPr id="0" name=""/>
        <dsp:cNvSpPr/>
      </dsp:nvSpPr>
      <dsp:spPr>
        <a:xfrm>
          <a:off x="2075305" y="1954127"/>
          <a:ext cx="2438400" cy="2438400"/>
        </a:xfrm>
        <a:prstGeom prst="ellipse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FDA2ECD-6008-40CF-A045-68C5684F7A75}">
      <dsp:nvSpPr>
        <dsp:cNvPr id="0" name=""/>
        <dsp:cNvSpPr/>
      </dsp:nvSpPr>
      <dsp:spPr>
        <a:xfrm>
          <a:off x="2888105" y="2766927"/>
          <a:ext cx="812800" cy="81280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5DE780D-01C8-437C-9ABF-1884D6AE68D5}">
      <dsp:nvSpPr>
        <dsp:cNvPr id="0" name=""/>
        <dsp:cNvSpPr/>
      </dsp:nvSpPr>
      <dsp:spPr>
        <a:xfrm>
          <a:off x="6003838" y="-213339"/>
          <a:ext cx="2032000" cy="11853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4480" tIns="50800" rIns="50800" bIns="508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4000" kern="1200" dirty="0"/>
            <a:t>Uczeń</a:t>
          </a:r>
          <a:endParaRPr lang="pl-PL" sz="3400" kern="1200" dirty="0"/>
        </a:p>
      </dsp:txBody>
      <dsp:txXfrm>
        <a:off x="6003838" y="-213339"/>
        <a:ext cx="2032000" cy="1185333"/>
      </dsp:txXfrm>
    </dsp:sp>
    <dsp:sp modelId="{E19A1401-D1F8-46B9-8AEF-28DE6C09CD5C}">
      <dsp:nvSpPr>
        <dsp:cNvPr id="0" name=""/>
        <dsp:cNvSpPr/>
      </dsp:nvSpPr>
      <dsp:spPr>
        <a:xfrm>
          <a:off x="5495838" y="379327"/>
          <a:ext cx="508000" cy="0"/>
        </a:xfrm>
        <a:prstGeom prst="line">
          <a:avLst/>
        </a:prstGeom>
        <a:noFill/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C9EA8C42-0781-4904-82DA-9ED321722E1C}">
      <dsp:nvSpPr>
        <dsp:cNvPr id="0" name=""/>
        <dsp:cNvSpPr/>
      </dsp:nvSpPr>
      <dsp:spPr>
        <a:xfrm rot="5400000">
          <a:off x="2997494" y="677015"/>
          <a:ext cx="2793322" cy="2199301"/>
        </a:xfrm>
        <a:prstGeom prst="line">
          <a:avLst/>
        </a:prstGeom>
        <a:noFill/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2B53F96A-BAED-4FC2-BB2D-C2750BCB1F13}">
      <dsp:nvSpPr>
        <dsp:cNvPr id="0" name=""/>
        <dsp:cNvSpPr/>
      </dsp:nvSpPr>
      <dsp:spPr>
        <a:xfrm>
          <a:off x="5934730" y="971993"/>
          <a:ext cx="2618760" cy="11853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4480" tIns="50800" rIns="50800" bIns="508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4000" kern="1200" dirty="0"/>
            <a:t>Dyrektor</a:t>
          </a:r>
          <a:endParaRPr lang="pl-PL" sz="3400" kern="1200" dirty="0"/>
        </a:p>
      </dsp:txBody>
      <dsp:txXfrm>
        <a:off x="5934730" y="971993"/>
        <a:ext cx="2618760" cy="1185333"/>
      </dsp:txXfrm>
    </dsp:sp>
    <dsp:sp modelId="{4F922B4E-84D3-4DDB-BDE1-19C8EB9D8B05}">
      <dsp:nvSpPr>
        <dsp:cNvPr id="0" name=""/>
        <dsp:cNvSpPr/>
      </dsp:nvSpPr>
      <dsp:spPr>
        <a:xfrm>
          <a:off x="5495838" y="1564660"/>
          <a:ext cx="508000" cy="0"/>
        </a:xfrm>
        <a:prstGeom prst="line">
          <a:avLst/>
        </a:prstGeom>
        <a:noFill/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18B42A6D-5A52-42AB-80F8-583893D8AD84}">
      <dsp:nvSpPr>
        <dsp:cNvPr id="0" name=""/>
        <dsp:cNvSpPr/>
      </dsp:nvSpPr>
      <dsp:spPr>
        <a:xfrm rot="5400000">
          <a:off x="3597069" y="1843857"/>
          <a:ext cx="2176678" cy="1616794"/>
        </a:xfrm>
        <a:prstGeom prst="line">
          <a:avLst/>
        </a:prstGeom>
        <a:noFill/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75F1AAAC-2474-4642-BC03-5312D17427DD}">
      <dsp:nvSpPr>
        <dsp:cNvPr id="0" name=""/>
        <dsp:cNvSpPr/>
      </dsp:nvSpPr>
      <dsp:spPr>
        <a:xfrm>
          <a:off x="5934710" y="2157327"/>
          <a:ext cx="2877637" cy="11853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4480" tIns="50800" rIns="50800" bIns="508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4000" kern="1200" dirty="0"/>
            <a:t>Prezydent</a:t>
          </a:r>
          <a:endParaRPr lang="pl-PL" sz="3400" kern="1200" dirty="0"/>
        </a:p>
      </dsp:txBody>
      <dsp:txXfrm>
        <a:off x="5934710" y="2157327"/>
        <a:ext cx="2877637" cy="1185333"/>
      </dsp:txXfrm>
    </dsp:sp>
    <dsp:sp modelId="{E5D21801-60B7-49D1-9429-66B3BBC2117F}">
      <dsp:nvSpPr>
        <dsp:cNvPr id="0" name=""/>
        <dsp:cNvSpPr/>
      </dsp:nvSpPr>
      <dsp:spPr>
        <a:xfrm>
          <a:off x="5495838" y="2749993"/>
          <a:ext cx="508000" cy="0"/>
        </a:xfrm>
        <a:prstGeom prst="line">
          <a:avLst/>
        </a:prstGeom>
        <a:noFill/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58C4DFDA-AE07-4357-9950-F2154C176FCF}">
      <dsp:nvSpPr>
        <dsp:cNvPr id="0" name=""/>
        <dsp:cNvSpPr/>
      </dsp:nvSpPr>
      <dsp:spPr>
        <a:xfrm rot="5400000">
          <a:off x="4197390" y="3009751"/>
          <a:ext cx="1555157" cy="1034288"/>
        </a:xfrm>
        <a:prstGeom prst="line">
          <a:avLst/>
        </a:prstGeom>
        <a:noFill/>
        <a:ln w="635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675090D-CF45-3641-A3E7-97155F9B4E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D77EED4-E24C-D545-A354-BE4F012D7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5637B18-DC4C-6C4E-8270-2A738CF37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4763E3F7-6820-9E42-A9CB-E423C2B29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0EE8FB1-F454-0747-9740-4E8960397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23126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EFFBA7-ABEB-AF42-B49E-954E39B1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FCADC0E8-FD0C-D24D-A6C1-78C343288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89CD924-19C6-D84D-AA91-DDC102B4F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FB255A6-7A0E-A240-A904-C5A40E43D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357ABA8-998A-A14C-A09B-EFD15D1D2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5797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DEB98F14-D31C-134E-8FE6-DD677D829D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7F7CE1A-C4CA-8844-8727-1B64491A5A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B5221E9-444B-314D-AAA3-AF0CBF56D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1057955-DEEA-0648-AF10-B57B2F512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A4B92A0-8CD6-D748-B7CD-45DB1C6DB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968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0D149C-41D3-C04D-97C0-D234075D8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E93F64D-C1BD-2D41-B84A-CC91E5C83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BB62F6D-D9F9-844D-B05A-634B75BD9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E03CA00-8E79-E44C-8701-7BAE1901E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2D00CB3-870A-4848-89CE-0E6FD1AEE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18075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C92E723-4DD1-724F-A9BC-38DE2F280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97BEF62-36D5-2347-8C41-FAC71528D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9778B5D-EFC4-B343-B081-C99EC756D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843CDE5-BB8A-7E48-AC14-F4192790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C5AB190-5775-F44E-A838-5E0211CF6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39884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8299FA-8B59-5C4C-BD59-CE8888383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A75E83E-08F6-874D-A8A6-806D21A5A9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EA6EA18-A787-4542-9720-200B69B819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F618D23-1DD6-B34D-8FD1-9D46D7976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7110873-F946-0D4E-9F24-7D84D7ADE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DEADE6E3-3AF5-AE4F-86CE-3E83F22BD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8130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EFE0EE2-CA58-5F40-B6EA-A91979ABB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7E5CB081-5337-B042-8DCF-732C16DFD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D5DD4B76-3057-3041-876C-6835B475F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E20959E5-9541-9B48-9A4D-7AC93C9D8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9B069B8-C2BD-CD47-83D0-EB42C17AE0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76ABB30B-CEED-F94C-A969-0A273967D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3D31090-EA42-F34F-8AF5-5BEE26F85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C7566617-860A-544F-98F9-225717947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0222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73F1098-7E40-064C-8B52-2AA6AFBBE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5D59547-D304-4941-B610-E65EED472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794EBE3-3279-194F-B250-78D38BBA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C0146D3E-7E49-E744-8E51-C0551D3C8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14132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0934FAC2-99D8-C049-BE10-53BEDC1B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551BEEB6-0BC7-6043-9B01-01EF92D31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55CEBD8D-B32C-AC4D-8B8B-BCDEACF02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1088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13D2E8-6087-2E47-B2E1-753DCF63C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4FC40F2-A069-3144-A8E1-2584EA21B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8D6E7DE-8B03-0642-82C1-7F7AC098CB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3B58CED-7963-2F43-AD88-AE1733223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7212420-753E-FC4E-A4F4-7A3E307B3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35BC213-DA92-AB47-94D8-988FCF427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4894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DBBBA1-9E43-0948-842D-9511D1146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F1B1E805-90F8-104C-9F55-B4A8DED72E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0FA19D17-FAC6-0B46-AC82-3772C731E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CE8990C-F558-4B4D-885E-DE482D64B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1948ECD-830E-2D4D-9194-EA2AA12FA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A7824C3-C196-2D41-8E4C-8A5CE0BFE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97522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F237A46B-F279-8349-96F6-3F971D393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4E1FBCA1-AED5-0A44-8244-97132A9E5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E8C3614-9906-E24E-A370-953BE1CB0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9365FC0-9968-6E4F-9BB3-DACD08D580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30AC289-1587-BC42-94A0-CB0966B2A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481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7" Type="http://schemas.openxmlformats.org/officeDocument/2006/relationships/hyperlink" Target="https://pixabay.com/en/panorama-new-york-united-states-940490/" TargetMode="External"/><Relationship Id="rId2" Type="http://schemas.openxmlformats.org/officeDocument/2006/relationships/hyperlink" Target="https://pixabay.com/en/box-empty-cardboard-package-pack-550594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Category:School_icons" TargetMode="External"/><Relationship Id="rId5" Type="http://schemas.openxmlformats.org/officeDocument/2006/relationships/hyperlink" Target="https://commons.wikimedia.org/wiki/File:Classroom_icon.svg" TargetMode="External"/><Relationship Id="rId4" Type="http://schemas.openxmlformats.org/officeDocument/2006/relationships/hyperlink" Target="http://www.pngall.com/pear-pn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ngall.com/pear-png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hyperlink" Target="http://www.pngall.com/pear-png" TargetMode="External"/><Relationship Id="rId9" Type="http://schemas.openxmlformats.org/officeDocument/2006/relationships/hyperlink" Target="http://pngimg.com/download/1240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://pngimg.com/download/12405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ngimg.com/download/12405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commons.wikimedia.org/wiki/File:Classroom_icon.svg" TargetMode="External"/><Relationship Id="rId3" Type="http://schemas.openxmlformats.org/officeDocument/2006/relationships/diagramLayout" Target="../diagrams/layout1.xml"/><Relationship Id="rId7" Type="http://schemas.openxmlformats.org/officeDocument/2006/relationships/image" Target="../media/image1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13.png"/><Relationship Id="rId5" Type="http://schemas.openxmlformats.org/officeDocument/2006/relationships/diagramColors" Target="../diagrams/colors1.xml"/><Relationship Id="rId10" Type="http://schemas.openxmlformats.org/officeDocument/2006/relationships/hyperlink" Target="http://commons.wikimedia.org/wiki/Category:School_icons" TargetMode="Externa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5153974-9054-454F-83CC-29958D08E3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Zmienne, </a:t>
            </a:r>
            <a:br>
              <a:rPr lang="pl-PL" dirty="0"/>
            </a:br>
            <a:r>
              <a:rPr lang="pl-PL" dirty="0"/>
              <a:t>globalność i lokalność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F0D46D51-63E1-0B4A-9B30-D3F11DF51A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19255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2BE09AA-579F-BF42-8567-BED4AC48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119E589-24AA-5444-99F6-8A471D69B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x = 10</a:t>
            </a:r>
          </a:p>
          <a:p>
            <a:pPr marL="0" indent="0">
              <a:buNone/>
            </a:pPr>
            <a:r>
              <a:rPr lang="pl-PL" dirty="0"/>
              <a:t>wypisz x </a:t>
            </a:r>
            <a:r>
              <a:rPr lang="pl-PL" dirty="0">
                <a:solidFill>
                  <a:schemeClr val="accent1"/>
                </a:solidFill>
              </a:rPr>
              <a:t>– program wypisze 10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funkcja f():</a:t>
            </a:r>
          </a:p>
          <a:p>
            <a:pPr marL="0" indent="0">
              <a:buNone/>
            </a:pPr>
            <a:r>
              <a:rPr lang="pl-PL" dirty="0"/>
              <a:t>	x = 5</a:t>
            </a:r>
          </a:p>
          <a:p>
            <a:pPr marL="0" indent="0">
              <a:buNone/>
            </a:pPr>
            <a:r>
              <a:rPr lang="pl-PL" dirty="0"/>
              <a:t>	wypisz x </a:t>
            </a:r>
            <a:r>
              <a:rPr lang="pl-PL" dirty="0">
                <a:solidFill>
                  <a:schemeClr val="accent1"/>
                </a:solidFill>
              </a:rPr>
              <a:t>– program wypisze 5</a:t>
            </a:r>
          </a:p>
        </p:txBody>
      </p:sp>
    </p:spTree>
    <p:extLst>
      <p:ext uri="{BB962C8B-B14F-4D97-AF65-F5344CB8AC3E}">
        <p14:creationId xmlns:p14="http://schemas.microsoft.com/office/powerpoint/2010/main" val="3585524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7203DDE-517F-774D-AFFE-615E5A573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Globalność i lokalność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B81A104-0357-8645-B51B-0A2D03CF6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Zmienne nazywamy globalnymi, jeżeli są zdefiniowane dla całego programu</a:t>
            </a:r>
          </a:p>
          <a:p>
            <a:r>
              <a:rPr lang="pl-PL" dirty="0"/>
              <a:t>Zmienne nazywamy lokalnymi, jeżeli są zdefiniowane w mniejszym kontekście (bloku), np. wewnątrz funkcji</a:t>
            </a:r>
          </a:p>
          <a:p>
            <a:r>
              <a:rPr lang="pl-PL" dirty="0"/>
              <a:t>Zmienne lokalne utworzone w kontekstach nie zagnieżdżonych ze sobą nawzajem, są od siebie niezależne i mogą reprezentować zupełnie inne dane</a:t>
            </a:r>
          </a:p>
        </p:txBody>
      </p:sp>
    </p:spTree>
    <p:extLst>
      <p:ext uri="{BB962C8B-B14F-4D97-AF65-F5344CB8AC3E}">
        <p14:creationId xmlns:p14="http://schemas.microsoft.com/office/powerpoint/2010/main" val="334770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6DA5206-E94A-2140-9A07-E4EF5771A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Globalność i lokalność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1AD3743-A54B-704B-9BB3-DE3DAEE5B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[Przykład: dwie szkoły. W jednej Andrzej to dyrektor, w drugiej woźny]</a:t>
            </a:r>
          </a:p>
          <a:p>
            <a:r>
              <a:rPr lang="pl-PL" dirty="0"/>
              <a:t>[Kolejny slajd – rozszerzony przykład. Dwie szkoły w obrębie miasta i jeszcze inne miasto (może z inną placówką) - w każdym napisane, kim jest Andrzej]</a:t>
            </a:r>
          </a:p>
          <a:p>
            <a:r>
              <a:rPr lang="pl-PL" dirty="0"/>
              <a:t>[Może przykład z owocami, </a:t>
            </a:r>
            <a:r>
              <a:rPr lang="pl-PL"/>
              <a:t>albo potrawami?]</a:t>
            </a:r>
          </a:p>
        </p:txBody>
      </p:sp>
    </p:spTree>
    <p:extLst>
      <p:ext uri="{BB962C8B-B14F-4D97-AF65-F5344CB8AC3E}">
        <p14:creationId xmlns:p14="http://schemas.microsoft.com/office/powerpoint/2010/main" val="4247276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A0CBD9D-FBCA-46A2-B8C0-45EE84A0D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Źródła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C7B09F6-9015-4D07-B433-191E59D40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hlinkClick r:id="rId2"/>
              </a:rPr>
              <a:t>https://pixabay.com/en/box-empty-cardboard-package-pack-550594/</a:t>
            </a:r>
            <a:endParaRPr lang="pl-PL" dirty="0"/>
          </a:p>
          <a:p>
            <a:r>
              <a:rPr lang="pl-PL" dirty="0">
                <a:hlinkClick r:id="rId3"/>
              </a:rPr>
              <a:t>http://pngimg.com/download/12405</a:t>
            </a:r>
            <a:endParaRPr lang="pl-PL" dirty="0"/>
          </a:p>
          <a:p>
            <a:r>
              <a:rPr lang="pl-PL" dirty="0">
                <a:hlinkClick r:id="rId4"/>
              </a:rPr>
              <a:t>http://www.pngall.com/pear-png</a:t>
            </a:r>
            <a:endParaRPr lang="pl-PL" dirty="0"/>
          </a:p>
          <a:p>
            <a:r>
              <a:rPr lang="pl-PL" dirty="0">
                <a:hlinkClick r:id="rId5"/>
              </a:rPr>
              <a:t>https://commons.wikimedia.org/wiki/File:Classroom_icon.svg</a:t>
            </a:r>
            <a:endParaRPr lang="pl-PL" dirty="0"/>
          </a:p>
          <a:p>
            <a:r>
              <a:rPr lang="pl-PL" dirty="0">
                <a:hlinkClick r:id="rId6"/>
              </a:rPr>
              <a:t>https://commons.wikimedia.org/wiki/Category:School_icons</a:t>
            </a:r>
            <a:endParaRPr lang="pl-PL" dirty="0"/>
          </a:p>
          <a:p>
            <a:r>
              <a:rPr lang="pl-PL" dirty="0">
                <a:hlinkClick r:id="rId7"/>
              </a:rPr>
              <a:t>https://pixabay.com/en/panorama-new-york-united-states-940490/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4703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505916-69B9-0141-9ED1-B43C105C4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Zmienna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0458C3B-F7DF-4748-A6C3-2125CBE5C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Pudełko na dane</a:t>
            </a:r>
          </a:p>
          <a:p>
            <a:r>
              <a:rPr lang="pl-PL" dirty="0"/>
              <a:t>Można do niej przypisać wartość i ją zmieniać</a:t>
            </a:r>
          </a:p>
          <a:p>
            <a:r>
              <a:rPr lang="pl-PL" dirty="0"/>
              <a:t>Zazwyczaj zmienna przyjmuje dane określonego typu – np. jak pudełko tylko na owoce, w którym możemy jednak przechowywać jabłka, gruszki itp.</a:t>
            </a:r>
          </a:p>
          <a:p>
            <a:r>
              <a:rPr lang="pl-PL" dirty="0"/>
              <a:t>Zmienna przechowuje jedną konkretną wartość – ostatnią do niej przypisaną</a:t>
            </a:r>
          </a:p>
          <a:p>
            <a:r>
              <a:rPr lang="pl-PL" dirty="0"/>
              <a:t>Możemy zmieniać wartość zmiennej, a także ją odczytywać</a:t>
            </a:r>
          </a:p>
          <a:p>
            <a:r>
              <a:rPr lang="pl-PL" dirty="0"/>
              <a:t>Zmienna ma swoją nazwę, po której ją rozpoznajemy</a:t>
            </a:r>
          </a:p>
        </p:txBody>
      </p:sp>
    </p:spTree>
    <p:extLst>
      <p:ext uri="{BB962C8B-B14F-4D97-AF65-F5344CB8AC3E}">
        <p14:creationId xmlns:p14="http://schemas.microsoft.com/office/powerpoint/2010/main" val="830887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3B551331-DE89-449F-92AD-B67468EBE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41607" y="2046749"/>
            <a:ext cx="2508785" cy="276450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ymbol zastępczy zawartości 4" descr="Obraz zawierający ściana, wewnątrz, budynek&#10;&#10;Opis wygenerowany przy wysokim poziomie pewności">
            <a:extLst>
              <a:ext uri="{FF2B5EF4-FFF2-40B4-BE49-F238E27FC236}">
                <a16:creationId xmlns:a16="http://schemas.microsoft.com/office/drawing/2014/main" id="{DDA7240A-690B-48E4-A848-1641F32056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8164" y="1671703"/>
            <a:ext cx="3738929" cy="351459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Obraz 11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1FB6E711-5C79-4282-B7CA-610FA73751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750488" y="2029830"/>
            <a:ext cx="2798339" cy="2798339"/>
          </a:xfrm>
          <a:prstGeom prst="rect">
            <a:avLst/>
          </a:prstGeom>
        </p:spPr>
      </p:pic>
      <p:sp>
        <p:nvSpPr>
          <p:cNvPr id="14" name="pole tekstowe 13">
            <a:extLst>
              <a:ext uri="{FF2B5EF4-FFF2-40B4-BE49-F238E27FC236}">
                <a16:creationId xmlns:a16="http://schemas.microsoft.com/office/drawing/2014/main" id="{19A3B746-2F4A-4FC4-A17F-ACE5587C3DF1}"/>
              </a:ext>
            </a:extLst>
          </p:cNvPr>
          <p:cNvSpPr txBox="1"/>
          <p:nvPr/>
        </p:nvSpPr>
        <p:spPr>
          <a:xfrm>
            <a:off x="735410" y="5461951"/>
            <a:ext cx="2624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5400" dirty="0"/>
              <a:t>Zmienna</a:t>
            </a:r>
            <a:endParaRPr lang="pl-PL" dirty="0"/>
          </a:p>
        </p:txBody>
      </p:sp>
      <p:sp>
        <p:nvSpPr>
          <p:cNvPr id="18" name="pole tekstowe 17">
            <a:extLst>
              <a:ext uri="{FF2B5EF4-FFF2-40B4-BE49-F238E27FC236}">
                <a16:creationId xmlns:a16="http://schemas.microsoft.com/office/drawing/2014/main" id="{756DFC87-3423-4218-A229-75346A5E68D1}"/>
              </a:ext>
            </a:extLst>
          </p:cNvPr>
          <p:cNvSpPr txBox="1"/>
          <p:nvPr/>
        </p:nvSpPr>
        <p:spPr>
          <a:xfrm>
            <a:off x="6663792" y="5461951"/>
            <a:ext cx="26642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5400" dirty="0"/>
              <a:t>Wartości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24842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a 16">
            <a:extLst>
              <a:ext uri="{FF2B5EF4-FFF2-40B4-BE49-F238E27FC236}">
                <a16:creationId xmlns:a16="http://schemas.microsoft.com/office/drawing/2014/main" id="{CE950072-4845-4A51-85EA-24CC0775A3A7}"/>
              </a:ext>
            </a:extLst>
          </p:cNvPr>
          <p:cNvGrpSpPr/>
          <p:nvPr/>
        </p:nvGrpSpPr>
        <p:grpSpPr>
          <a:xfrm>
            <a:off x="985641" y="1159870"/>
            <a:ext cx="10210892" cy="2132710"/>
            <a:chOff x="625918" y="323108"/>
            <a:chExt cx="10210892" cy="2132710"/>
          </a:xfrm>
        </p:grpSpPr>
        <p:pic>
          <p:nvPicPr>
            <p:cNvPr id="2" name="Symbol zastępczy zawartości 4" descr="Obraz zawierający ściana, wewnątrz, budynek&#10;&#10;Opis wygenerowany przy wysokim poziomie pewności">
              <a:extLst>
                <a:ext uri="{FF2B5EF4-FFF2-40B4-BE49-F238E27FC236}">
                  <a16:creationId xmlns:a16="http://schemas.microsoft.com/office/drawing/2014/main" id="{0E1FDC66-E63A-4181-9FDE-1B7F38DD5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918" y="323108"/>
              <a:ext cx="2268840" cy="2132710"/>
            </a:xfrm>
            <a:prstGeom prst="rect">
              <a:avLst/>
            </a:prstGeom>
          </p:spPr>
        </p:pic>
        <p:pic>
          <p:nvPicPr>
            <p:cNvPr id="3" name="Obraz 2" descr="Obraz zawierający gruszka, owoce, wewnątrz, siedzi&#10;&#10;Opis wygenerowany przy bardzo wysokim poziomie pewności">
              <a:extLst>
                <a:ext uri="{FF2B5EF4-FFF2-40B4-BE49-F238E27FC236}">
                  <a16:creationId xmlns:a16="http://schemas.microsoft.com/office/drawing/2014/main" id="{4B018F2C-22B5-4143-BD13-E198E8440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4546607" y="523246"/>
              <a:ext cx="1549393" cy="1549393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" name="pole tekstowe 3">
                  <a:extLst>
                    <a:ext uri="{FF2B5EF4-FFF2-40B4-BE49-F238E27FC236}">
                      <a16:creationId xmlns:a16="http://schemas.microsoft.com/office/drawing/2014/main" id="{AA7FFEAF-AE99-44D6-ABBA-BBF702DEAD8E}"/>
                    </a:ext>
                  </a:extLst>
                </p:cNvPr>
                <p:cNvSpPr txBox="1"/>
                <p:nvPr/>
              </p:nvSpPr>
              <p:spPr>
                <a:xfrm>
                  <a:off x="3139509" y="458439"/>
                  <a:ext cx="1549393" cy="186204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l-PL" sz="11500" b="0" i="1" smtClean="0">
                            <a:latin typeface="Cambria Math" panose="02040503050406030204" pitchFamily="18" charset="0"/>
                          </a:rPr>
                          <m:t>≔</m:t>
                        </m:r>
                      </m:oMath>
                    </m:oMathPara>
                  </a14:m>
                  <a:endParaRPr lang="pl-PL" sz="11500" dirty="0"/>
                </a:p>
              </p:txBody>
            </p:sp>
          </mc:Choice>
          <mc:Fallback>
            <p:sp>
              <p:nvSpPr>
                <p:cNvPr id="4" name="pole tekstowe 3">
                  <a:extLst>
                    <a:ext uri="{FF2B5EF4-FFF2-40B4-BE49-F238E27FC236}">
                      <a16:creationId xmlns:a16="http://schemas.microsoft.com/office/drawing/2014/main" id="{AA7FFEAF-AE99-44D6-ABBA-BBF702DEAD8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39509" y="458439"/>
                  <a:ext cx="1549393" cy="186204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l-P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" name="pole tekstowe 4">
                  <a:extLst>
                    <a:ext uri="{FF2B5EF4-FFF2-40B4-BE49-F238E27FC236}">
                      <a16:creationId xmlns:a16="http://schemas.microsoft.com/office/drawing/2014/main" id="{169CA1A1-334C-4EF5-B0AB-8E53E2F7DCAC}"/>
                    </a:ext>
                  </a:extLst>
                </p:cNvPr>
                <p:cNvSpPr txBox="1"/>
                <p:nvPr/>
              </p:nvSpPr>
              <p:spPr>
                <a:xfrm>
                  <a:off x="6259396" y="458439"/>
                  <a:ext cx="1549393" cy="186204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l-PL" sz="11500" b="0" i="1" smtClean="0">
                            <a:latin typeface="Cambria Math" panose="02040503050406030204" pitchFamily="18" charset="0"/>
                          </a:rPr>
                          <m:t>→</m:t>
                        </m:r>
                      </m:oMath>
                    </m:oMathPara>
                  </a14:m>
                  <a:endParaRPr lang="pl-PL" sz="11500" dirty="0"/>
                </a:p>
              </p:txBody>
            </p:sp>
          </mc:Choice>
          <mc:Fallback>
            <p:sp>
              <p:nvSpPr>
                <p:cNvPr id="5" name="pole tekstowe 4">
                  <a:extLst>
                    <a:ext uri="{FF2B5EF4-FFF2-40B4-BE49-F238E27FC236}">
                      <a16:creationId xmlns:a16="http://schemas.microsoft.com/office/drawing/2014/main" id="{169CA1A1-334C-4EF5-B0AB-8E53E2F7DCA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59396" y="458439"/>
                  <a:ext cx="1549393" cy="1862048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l-PL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0" name="Grupa 9">
              <a:extLst>
                <a:ext uri="{FF2B5EF4-FFF2-40B4-BE49-F238E27FC236}">
                  <a16:creationId xmlns:a16="http://schemas.microsoft.com/office/drawing/2014/main" id="{B67C1202-F923-458F-A903-3B0900642B48}"/>
                </a:ext>
              </a:extLst>
            </p:cNvPr>
            <p:cNvGrpSpPr/>
            <p:nvPr/>
          </p:nvGrpSpPr>
          <p:grpSpPr>
            <a:xfrm>
              <a:off x="8567970" y="323108"/>
              <a:ext cx="2268840" cy="2132710"/>
              <a:chOff x="8567970" y="323108"/>
              <a:chExt cx="2268840" cy="2132710"/>
            </a:xfrm>
          </p:grpSpPr>
          <p:pic>
            <p:nvPicPr>
              <p:cNvPr id="6" name="Symbol zastępczy zawartości 4" descr="Obraz zawierający ściana, wewnątrz, budynek&#10;&#10;Opis wygenerowany przy wysokim poziomie pewności">
                <a:extLst>
                  <a:ext uri="{FF2B5EF4-FFF2-40B4-BE49-F238E27FC236}">
                    <a16:creationId xmlns:a16="http://schemas.microsoft.com/office/drawing/2014/main" id="{31C87869-A6A9-49B8-8306-2634156B68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567970" y="323108"/>
                <a:ext cx="2268840" cy="2132710"/>
              </a:xfrm>
              <a:prstGeom prst="rect">
                <a:avLst/>
              </a:prstGeom>
            </p:spPr>
          </p:pic>
          <p:pic>
            <p:nvPicPr>
              <p:cNvPr id="7" name="Obraz 6" descr="Obraz zawierający gruszka, owoce, wewnątrz, siedzi&#10;&#10;Opis wygenerowany przy bardzo wysokim poziomie pewności">
                <a:extLst>
                  <a:ext uri="{FF2B5EF4-FFF2-40B4-BE49-F238E27FC236}">
                    <a16:creationId xmlns:a16="http://schemas.microsoft.com/office/drawing/2014/main" id="{2A22C23D-A5D5-42B5-A0A9-640D72D193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837473B0-CC2E-450A-ABE3-18F120FF3D39}">
                    <a1611:picAttrSrcUrl xmlns:a1611="http://schemas.microsoft.com/office/drawing/2016/11/main" r:id="rId4"/>
                  </a:ext>
                </a:extLst>
              </a:blip>
              <a:stretch>
                <a:fillRect/>
              </a:stretch>
            </p:blipFill>
            <p:spPr>
              <a:xfrm>
                <a:off x="8927693" y="614766"/>
                <a:ext cx="1549393" cy="1549393"/>
              </a:xfrm>
              <a:prstGeom prst="rect">
                <a:avLst/>
              </a:prstGeom>
            </p:spPr>
          </p:pic>
        </p:grpSp>
      </p:grpSp>
      <p:grpSp>
        <p:nvGrpSpPr>
          <p:cNvPr id="18" name="Grupa 17">
            <a:extLst>
              <a:ext uri="{FF2B5EF4-FFF2-40B4-BE49-F238E27FC236}">
                <a16:creationId xmlns:a16="http://schemas.microsoft.com/office/drawing/2014/main" id="{4E1C89A6-3995-4923-B19F-3E767BAEA7B1}"/>
              </a:ext>
            </a:extLst>
          </p:cNvPr>
          <p:cNvGrpSpPr/>
          <p:nvPr/>
        </p:nvGrpSpPr>
        <p:grpSpPr>
          <a:xfrm>
            <a:off x="985641" y="4265762"/>
            <a:ext cx="10210891" cy="2132710"/>
            <a:chOff x="625918" y="3429000"/>
            <a:chExt cx="10210891" cy="2132710"/>
          </a:xfrm>
        </p:grpSpPr>
        <p:grpSp>
          <p:nvGrpSpPr>
            <p:cNvPr id="11" name="Grupa 10">
              <a:extLst>
                <a:ext uri="{FF2B5EF4-FFF2-40B4-BE49-F238E27FC236}">
                  <a16:creationId xmlns:a16="http://schemas.microsoft.com/office/drawing/2014/main" id="{4A4B6C20-0041-41DF-A859-6EA0696FD303}"/>
                </a:ext>
              </a:extLst>
            </p:cNvPr>
            <p:cNvGrpSpPr/>
            <p:nvPr/>
          </p:nvGrpSpPr>
          <p:grpSpPr>
            <a:xfrm>
              <a:off x="625918" y="3429000"/>
              <a:ext cx="2268840" cy="2132710"/>
              <a:chOff x="625918" y="3429000"/>
              <a:chExt cx="2268840" cy="2132710"/>
            </a:xfrm>
          </p:grpSpPr>
          <p:pic>
            <p:nvPicPr>
              <p:cNvPr id="8" name="Symbol zastępczy zawartości 4" descr="Obraz zawierający ściana, wewnątrz, budynek&#10;&#10;Opis wygenerowany przy wysokim poziomie pewności">
                <a:extLst>
                  <a:ext uri="{FF2B5EF4-FFF2-40B4-BE49-F238E27FC236}">
                    <a16:creationId xmlns:a16="http://schemas.microsoft.com/office/drawing/2014/main" id="{ED04A783-8887-4A64-B459-CAE3C5019E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25918" y="3429000"/>
                <a:ext cx="2268840" cy="2132710"/>
              </a:xfrm>
              <a:prstGeom prst="rect">
                <a:avLst/>
              </a:prstGeom>
            </p:spPr>
          </p:pic>
          <p:pic>
            <p:nvPicPr>
              <p:cNvPr id="9" name="Obraz 8" descr="Obraz zawierający gruszka, owoce, wewnątrz, siedzi&#10;&#10;Opis wygenerowany przy bardzo wysokim poziomie pewności">
                <a:extLst>
                  <a:ext uri="{FF2B5EF4-FFF2-40B4-BE49-F238E27FC236}">
                    <a16:creationId xmlns:a16="http://schemas.microsoft.com/office/drawing/2014/main" id="{4E738032-5954-4FB3-AB0E-4FE0A6A266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837473B0-CC2E-450A-ABE3-18F120FF3D39}">
                    <a1611:picAttrSrcUrl xmlns:a1611="http://schemas.microsoft.com/office/drawing/2016/11/main" r:id="rId4"/>
                  </a:ext>
                </a:extLst>
              </a:blip>
              <a:stretch>
                <a:fillRect/>
              </a:stretch>
            </p:blipFill>
            <p:spPr>
              <a:xfrm>
                <a:off x="985641" y="3720658"/>
                <a:ext cx="1549393" cy="1549393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" name="pole tekstowe 11">
                  <a:extLst>
                    <a:ext uri="{FF2B5EF4-FFF2-40B4-BE49-F238E27FC236}">
                      <a16:creationId xmlns:a16="http://schemas.microsoft.com/office/drawing/2014/main" id="{C314B30D-E4B1-4DDE-8D1F-3A2FF50F4B4A}"/>
                    </a:ext>
                  </a:extLst>
                </p:cNvPr>
                <p:cNvSpPr txBox="1"/>
                <p:nvPr/>
              </p:nvSpPr>
              <p:spPr>
                <a:xfrm>
                  <a:off x="2997214" y="3564330"/>
                  <a:ext cx="1549393" cy="186204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l-PL" sz="11500" b="0" i="1" smtClean="0">
                            <a:latin typeface="Cambria Math" panose="02040503050406030204" pitchFamily="18" charset="0"/>
                          </a:rPr>
                          <m:t>≔</m:t>
                        </m:r>
                      </m:oMath>
                    </m:oMathPara>
                  </a14:m>
                  <a:endParaRPr lang="pl-PL" sz="11500" dirty="0"/>
                </a:p>
              </p:txBody>
            </p:sp>
          </mc:Choice>
          <mc:Fallback>
            <p:sp>
              <p:nvSpPr>
                <p:cNvPr id="12" name="pole tekstowe 11">
                  <a:extLst>
                    <a:ext uri="{FF2B5EF4-FFF2-40B4-BE49-F238E27FC236}">
                      <a16:creationId xmlns:a16="http://schemas.microsoft.com/office/drawing/2014/main" id="{C314B30D-E4B1-4DDE-8D1F-3A2FF50F4B4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97214" y="3564330"/>
                  <a:ext cx="1549393" cy="1862048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l-PL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3" name="Obraz 12" descr="Obraz zawierający jabłko, owoce, siedzi, wewnątrz&#10;&#10;Opis wygenerowany przy bardzo wysokim poziomie pewności">
              <a:extLst>
                <a:ext uri="{FF2B5EF4-FFF2-40B4-BE49-F238E27FC236}">
                  <a16:creationId xmlns:a16="http://schemas.microsoft.com/office/drawing/2014/main" id="{97E708F6-1153-4AED-BF84-FF4E14D0A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4817405" y="3940094"/>
              <a:ext cx="1007796" cy="1110519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" name="pole tekstowe 13">
                  <a:extLst>
                    <a:ext uri="{FF2B5EF4-FFF2-40B4-BE49-F238E27FC236}">
                      <a16:creationId xmlns:a16="http://schemas.microsoft.com/office/drawing/2014/main" id="{14049BD5-E635-40FE-859C-0FECEA75A435}"/>
                    </a:ext>
                  </a:extLst>
                </p:cNvPr>
                <p:cNvSpPr txBox="1"/>
                <p:nvPr/>
              </p:nvSpPr>
              <p:spPr>
                <a:xfrm>
                  <a:off x="6259396" y="3564330"/>
                  <a:ext cx="1549393" cy="186204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l-PL" sz="11500" b="0" i="1" smtClean="0">
                            <a:latin typeface="Cambria Math" panose="02040503050406030204" pitchFamily="18" charset="0"/>
                          </a:rPr>
                          <m:t>→</m:t>
                        </m:r>
                      </m:oMath>
                    </m:oMathPara>
                  </a14:m>
                  <a:endParaRPr lang="pl-PL" sz="11500" dirty="0"/>
                </a:p>
              </p:txBody>
            </p:sp>
          </mc:Choice>
          <mc:Fallback>
            <p:sp>
              <p:nvSpPr>
                <p:cNvPr id="14" name="pole tekstowe 13">
                  <a:extLst>
                    <a:ext uri="{FF2B5EF4-FFF2-40B4-BE49-F238E27FC236}">
                      <a16:creationId xmlns:a16="http://schemas.microsoft.com/office/drawing/2014/main" id="{14049BD5-E635-40FE-859C-0FECEA75A43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59396" y="3564330"/>
                  <a:ext cx="1549393" cy="1862048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l-PL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5" name="Symbol zastępczy zawartości 4" descr="Obraz zawierający ściana, wewnątrz, budynek&#10;&#10;Opis wygenerowany przy wysokim poziomie pewności">
              <a:extLst>
                <a:ext uri="{FF2B5EF4-FFF2-40B4-BE49-F238E27FC236}">
                  <a16:creationId xmlns:a16="http://schemas.microsoft.com/office/drawing/2014/main" id="{1AFCB78C-C51C-492D-ADEF-74B6FA090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67969" y="3429000"/>
              <a:ext cx="2268840" cy="2132710"/>
            </a:xfrm>
            <a:prstGeom prst="rect">
              <a:avLst/>
            </a:prstGeom>
          </p:spPr>
        </p:pic>
        <p:pic>
          <p:nvPicPr>
            <p:cNvPr id="16" name="Obraz 15" descr="Obraz zawierający jabłko, owoce, siedzi, wewnątrz&#10;&#10;Opis wygenerowany przy bardzo wysokim poziomie pewności">
              <a:extLst>
                <a:ext uri="{FF2B5EF4-FFF2-40B4-BE49-F238E27FC236}">
                  <a16:creationId xmlns:a16="http://schemas.microsoft.com/office/drawing/2014/main" id="{71F494B9-D4E5-401D-91C4-C42265C697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9194786" y="3940094"/>
              <a:ext cx="1007796" cy="1110519"/>
            </a:xfrm>
            <a:prstGeom prst="rect">
              <a:avLst/>
            </a:prstGeom>
          </p:spPr>
        </p:pic>
      </p:grpSp>
      <p:sp>
        <p:nvSpPr>
          <p:cNvPr id="19" name="Tytuł 1">
            <a:extLst>
              <a:ext uri="{FF2B5EF4-FFF2-40B4-BE49-F238E27FC236}">
                <a16:creationId xmlns:a16="http://schemas.microsoft.com/office/drawing/2014/main" id="{79619B77-B96F-4BB1-95A1-0A1DE1A29ED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dirty="0"/>
              <a:t>Przypisanie wartości</a:t>
            </a:r>
          </a:p>
        </p:txBody>
      </p:sp>
    </p:spTree>
    <p:extLst>
      <p:ext uri="{BB962C8B-B14F-4D97-AF65-F5344CB8AC3E}">
        <p14:creationId xmlns:p14="http://schemas.microsoft.com/office/powerpoint/2010/main" val="3852476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a 3">
            <a:extLst>
              <a:ext uri="{FF2B5EF4-FFF2-40B4-BE49-F238E27FC236}">
                <a16:creationId xmlns:a16="http://schemas.microsoft.com/office/drawing/2014/main" id="{4462AE04-D8A8-4A08-9AD3-F13989FCFB63}"/>
              </a:ext>
            </a:extLst>
          </p:cNvPr>
          <p:cNvGrpSpPr/>
          <p:nvPr/>
        </p:nvGrpSpPr>
        <p:grpSpPr>
          <a:xfrm>
            <a:off x="836114" y="2362645"/>
            <a:ext cx="2268840" cy="2132710"/>
            <a:chOff x="8927692" y="4265762"/>
            <a:chExt cx="2268840" cy="2132710"/>
          </a:xfrm>
        </p:grpSpPr>
        <p:pic>
          <p:nvPicPr>
            <p:cNvPr id="2" name="Symbol zastępczy zawartości 4" descr="Obraz zawierający ściana, wewnątrz, budynek&#10;&#10;Opis wygenerowany przy wysokim poziomie pewności">
              <a:extLst>
                <a:ext uri="{FF2B5EF4-FFF2-40B4-BE49-F238E27FC236}">
                  <a16:creationId xmlns:a16="http://schemas.microsoft.com/office/drawing/2014/main" id="{33A89FDC-F343-4CB3-812C-1AB951CE0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27692" y="4265762"/>
              <a:ext cx="2268840" cy="2132710"/>
            </a:xfrm>
            <a:prstGeom prst="rect">
              <a:avLst/>
            </a:prstGeom>
          </p:spPr>
        </p:pic>
        <p:pic>
          <p:nvPicPr>
            <p:cNvPr id="3" name="Obraz 2" descr="Obraz zawierający jabłko, owoce, siedzi, wewnątrz&#10;&#10;Opis wygenerowany przy bardzo wysokim poziomie pewności">
              <a:extLst>
                <a:ext uri="{FF2B5EF4-FFF2-40B4-BE49-F238E27FC236}">
                  <a16:creationId xmlns:a16="http://schemas.microsoft.com/office/drawing/2014/main" id="{9D10C3A5-3250-46AC-A05A-E91BE75D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9554509" y="4776856"/>
              <a:ext cx="1007796" cy="1110519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pole tekstowe 8">
                <a:extLst>
                  <a:ext uri="{FF2B5EF4-FFF2-40B4-BE49-F238E27FC236}">
                    <a16:creationId xmlns:a16="http://schemas.microsoft.com/office/drawing/2014/main" id="{A4BF33D5-BDB8-4F85-AE63-01460720F06F}"/>
                  </a:ext>
                </a:extLst>
              </p:cNvPr>
              <p:cNvSpPr txBox="1"/>
              <p:nvPr/>
            </p:nvSpPr>
            <p:spPr>
              <a:xfrm>
                <a:off x="3460454" y="2497974"/>
                <a:ext cx="1549393" cy="1862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1500" b="0" i="1" smtClean="0">
                          <a:latin typeface="Cambria Math" panose="02040503050406030204" pitchFamily="18" charset="0"/>
                        </a:rPr>
                        <m:t>∗</m:t>
                      </m:r>
                    </m:oMath>
                  </m:oMathPara>
                </a14:m>
                <a:endParaRPr lang="pl-PL" sz="11500" dirty="0"/>
              </a:p>
            </p:txBody>
          </p:sp>
        </mc:Choice>
        <mc:Fallback>
          <p:sp>
            <p:nvSpPr>
              <p:cNvPr id="9" name="pole tekstowe 8">
                <a:extLst>
                  <a:ext uri="{FF2B5EF4-FFF2-40B4-BE49-F238E27FC236}">
                    <a16:creationId xmlns:a16="http://schemas.microsoft.com/office/drawing/2014/main" id="{A4BF33D5-BDB8-4F85-AE63-01460720F0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0454" y="2497974"/>
                <a:ext cx="1549393" cy="186204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pole tekstowe 10">
                <a:extLst>
                  <a:ext uri="{FF2B5EF4-FFF2-40B4-BE49-F238E27FC236}">
                    <a16:creationId xmlns:a16="http://schemas.microsoft.com/office/drawing/2014/main" id="{6E18A414-4ED6-4CE0-8EC2-0C8F2CE3EBF8}"/>
                  </a:ext>
                </a:extLst>
              </p:cNvPr>
              <p:cNvSpPr txBox="1"/>
              <p:nvPr/>
            </p:nvSpPr>
            <p:spPr>
              <a:xfrm>
                <a:off x="5009847" y="2513605"/>
                <a:ext cx="1549393" cy="1862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1500" b="0" i="1" smtClean="0"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pl-PL" sz="11500" dirty="0"/>
              </a:p>
            </p:txBody>
          </p:sp>
        </mc:Choice>
        <mc:Fallback>
          <p:sp>
            <p:nvSpPr>
              <p:cNvPr id="11" name="pole tekstowe 10">
                <a:extLst>
                  <a:ext uri="{FF2B5EF4-FFF2-40B4-BE49-F238E27FC236}">
                    <a16:creationId xmlns:a16="http://schemas.microsoft.com/office/drawing/2014/main" id="{6E18A414-4ED6-4CE0-8EC2-0C8F2CE3EB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9847" y="2513605"/>
                <a:ext cx="1549393" cy="186204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pole tekstowe 12">
                <a:extLst>
                  <a:ext uri="{FF2B5EF4-FFF2-40B4-BE49-F238E27FC236}">
                    <a16:creationId xmlns:a16="http://schemas.microsoft.com/office/drawing/2014/main" id="{54D71247-6B87-4C1B-BDDD-DC54BC97CAB8}"/>
                  </a:ext>
                </a:extLst>
              </p:cNvPr>
              <p:cNvSpPr txBox="1"/>
              <p:nvPr/>
            </p:nvSpPr>
            <p:spPr>
              <a:xfrm>
                <a:off x="6437965" y="2497974"/>
                <a:ext cx="1549393" cy="1862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1500" b="0" i="1" smtClean="0"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pl-PL" sz="11500" dirty="0"/>
              </a:p>
            </p:txBody>
          </p:sp>
        </mc:Choice>
        <mc:Fallback>
          <p:sp>
            <p:nvSpPr>
              <p:cNvPr id="13" name="pole tekstowe 12">
                <a:extLst>
                  <a:ext uri="{FF2B5EF4-FFF2-40B4-BE49-F238E27FC236}">
                    <a16:creationId xmlns:a16="http://schemas.microsoft.com/office/drawing/2014/main" id="{54D71247-6B87-4C1B-BDDD-DC54BC97CA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7965" y="2497974"/>
                <a:ext cx="1549393" cy="186204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Symbol zastępczy zawartości 4" descr="Obraz zawierający ściana, wewnątrz, budynek&#10;&#10;Opis wygenerowany przy wysokim poziomie pewności">
            <a:extLst>
              <a:ext uri="{FF2B5EF4-FFF2-40B4-BE49-F238E27FC236}">
                <a16:creationId xmlns:a16="http://schemas.microsoft.com/office/drawing/2014/main" id="{3A93AE6D-727D-4669-A67A-37957C9D6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472" y="2362643"/>
            <a:ext cx="2268840" cy="2132710"/>
          </a:xfrm>
          <a:prstGeom prst="rect">
            <a:avLst/>
          </a:prstGeom>
        </p:spPr>
      </p:pic>
      <p:pic>
        <p:nvPicPr>
          <p:cNvPr id="16" name="Obraz 15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5F70B348-DDC8-41C0-9FD5-ABCEA5E6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64133" y="2302955"/>
            <a:ext cx="1989603" cy="2192400"/>
          </a:xfrm>
          <a:prstGeom prst="rect">
            <a:avLst/>
          </a:prstGeom>
        </p:spPr>
      </p:pic>
      <p:sp>
        <p:nvSpPr>
          <p:cNvPr id="17" name="Tytuł 1">
            <a:extLst>
              <a:ext uri="{FF2B5EF4-FFF2-40B4-BE49-F238E27FC236}">
                <a16:creationId xmlns:a16="http://schemas.microsoft.com/office/drawing/2014/main" id="{998F90D2-E739-4C9F-9519-AA8BC674EE7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dirty="0"/>
              <a:t>Operacje na zmiennych</a:t>
            </a:r>
          </a:p>
        </p:txBody>
      </p:sp>
    </p:spTree>
    <p:extLst>
      <p:ext uri="{BB962C8B-B14F-4D97-AF65-F5344CB8AC3E}">
        <p14:creationId xmlns:p14="http://schemas.microsoft.com/office/powerpoint/2010/main" val="2595130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285F953-399D-CD40-8584-CD2FABF9C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Rozmiary danych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63EFF1B-20BB-F943-B427-BC1CBCCD4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Czasem zmienne mogą przechować tylko określone rozmiary danych</a:t>
            </a:r>
          </a:p>
          <a:p>
            <a:r>
              <a:rPr lang="pl-PL" dirty="0"/>
              <a:t>Jak pudełko, do którego nie wciśniemy zbyt dużego przedmiotu</a:t>
            </a:r>
          </a:p>
        </p:txBody>
      </p:sp>
      <p:pic>
        <p:nvPicPr>
          <p:cNvPr id="4" name="Symbol zastępczy zawartości 4" descr="Obraz zawierający ściana, wewnątrz, budynek&#10;&#10;Opis wygenerowany przy wysokim poziomie pewności">
            <a:extLst>
              <a:ext uri="{FF2B5EF4-FFF2-40B4-BE49-F238E27FC236}">
                <a16:creationId xmlns:a16="http://schemas.microsoft.com/office/drawing/2014/main" id="{44AE1BF7-1D8D-4C0C-B2BC-DC1D25620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204" y="4044253"/>
            <a:ext cx="2268840" cy="2132710"/>
          </a:xfrm>
          <a:prstGeom prst="rect">
            <a:avLst/>
          </a:prstGeom>
        </p:spPr>
      </p:pic>
      <p:pic>
        <p:nvPicPr>
          <p:cNvPr id="5" name="Obraz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8861AF30-DBD9-4A6C-9779-E06896DB9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226944" y="3348844"/>
            <a:ext cx="2853208" cy="3144031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6012942E-1651-4A29-A62E-5800B4E20B8A}"/>
              </a:ext>
            </a:extLst>
          </p:cNvPr>
          <p:cNvSpPr txBox="1"/>
          <p:nvPr/>
        </p:nvSpPr>
        <p:spPr>
          <a:xfrm>
            <a:off x="7298304" y="3787169"/>
            <a:ext cx="87876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600" b="1" dirty="0">
                <a:solidFill>
                  <a:srgbClr val="FF0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12776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21743FC-6B3A-804B-826B-3D63F0E57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Globalność i lokalność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C488F76-07A6-B144-92D6-4CA1C44BC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Do klasy przychodzi nauczyciel i pyta o Andrzeja – wiadomo, że chodzi o Andrzeja Kowalskiego, ucznia klasy IE</a:t>
            </a:r>
          </a:p>
          <a:p>
            <a:r>
              <a:rPr lang="pl-PL" dirty="0"/>
              <a:t>Do sekretariatu przychodzi osoba i pyta o Andrzeja – ma na myśli dyrektora szkoły, Andrzeja [nazwisko]</a:t>
            </a:r>
          </a:p>
          <a:p>
            <a:r>
              <a:rPr lang="pl-PL" dirty="0"/>
              <a:t>Do urzędu miasta przychodzi petent i pyta o Andrzeja – chodzi mu o prezydenta miasta, Andrzeja [nazwisko]</a:t>
            </a:r>
          </a:p>
          <a:p>
            <a:r>
              <a:rPr lang="pl-PL" dirty="0"/>
              <a:t>W każdej z tych sytuacji </a:t>
            </a:r>
            <a:r>
              <a:rPr lang="pl-PL" dirty="0">
                <a:solidFill>
                  <a:srgbClr val="FF0000"/>
                </a:solidFill>
              </a:rPr>
              <a:t>odkrycie</a:t>
            </a:r>
            <a:r>
              <a:rPr lang="pl-PL" dirty="0"/>
              <a:t>, kto kryje się pod imieniem Andrzej zależy od miejsca, w którym się znajdujemy</a:t>
            </a:r>
          </a:p>
        </p:txBody>
      </p:sp>
    </p:spTree>
    <p:extLst>
      <p:ext uri="{BB962C8B-B14F-4D97-AF65-F5344CB8AC3E}">
        <p14:creationId xmlns:p14="http://schemas.microsoft.com/office/powerpoint/2010/main" val="1733324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6ED00FF-B86B-425E-82A9-7ED59B5DA0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2636241"/>
              </p:ext>
            </p:extLst>
          </p:nvPr>
        </p:nvGraphicFramePr>
        <p:xfrm>
          <a:off x="1448758" y="697460"/>
          <a:ext cx="929448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Obraz 9" descr="Obraz zawierający tekst, znak&#10;&#10;Opis wygenerowany przy wysokim poziomie pewności">
            <a:extLst>
              <a:ext uri="{FF2B5EF4-FFF2-40B4-BE49-F238E27FC236}">
                <a16:creationId xmlns:a16="http://schemas.microsoft.com/office/drawing/2014/main" id="{190FEC0B-3EBA-493F-B215-68D6134393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4451051" y="3604225"/>
            <a:ext cx="553708" cy="553708"/>
          </a:xfrm>
          <a:prstGeom prst="rect">
            <a:avLst/>
          </a:prstGeom>
        </p:spPr>
      </p:pic>
      <p:pic>
        <p:nvPicPr>
          <p:cNvPr id="13" name="Obraz 12">
            <a:extLst>
              <a:ext uri="{FF2B5EF4-FFF2-40B4-BE49-F238E27FC236}">
                <a16:creationId xmlns:a16="http://schemas.microsoft.com/office/drawing/2014/main" id="{76E9D325-8C9E-4248-BECA-9E604544BF0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358335" y="4242163"/>
            <a:ext cx="739140" cy="739140"/>
          </a:xfrm>
          <a:prstGeom prst="rect">
            <a:avLst/>
          </a:prstGeom>
        </p:spPr>
      </p:pic>
      <p:pic>
        <p:nvPicPr>
          <p:cNvPr id="16" name="Obraz 15" descr="Obraz zawierający niebo, zewnętrzne&#10;&#10;Opis wygenerowany przy wysokim poziomie pewności">
            <a:extLst>
              <a:ext uri="{FF2B5EF4-FFF2-40B4-BE49-F238E27FC236}">
                <a16:creationId xmlns:a16="http://schemas.microsoft.com/office/drawing/2014/main" id="{823C9FEB-1172-44FE-8A3D-2868D5C233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73425" y="4523150"/>
            <a:ext cx="3108960" cy="122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258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4988B55-0245-E944-9815-4934D71FE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Globalność i lokalność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8A6218E-90E7-4B4D-BD16-750CD0302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Podobnie w programowaniu, możemy mieć kilka zmiennych o tej samej nazwie, znajdujących się w różnych blokach</a:t>
            </a:r>
          </a:p>
          <a:p>
            <a:r>
              <a:rPr lang="pl-PL" dirty="0"/>
              <a:t>Odwołując się do zmiennej to, której tak naprawdę użyjemy, zależy od najbliższego kontekstu</a:t>
            </a:r>
          </a:p>
          <a:p>
            <a:r>
              <a:rPr lang="pl-PL" dirty="0"/>
              <a:t>Mając zmienną globalną x w programie i zmienną lokalną x w funkcji, podczas użycia niej odwołamy się do najbliższej dostępnej</a:t>
            </a:r>
          </a:p>
          <a:p>
            <a:r>
              <a:rPr lang="pl-PL" dirty="0"/>
              <a:t>Jeżeli utworzymy zmienną x w funkcji do </a:t>
            </a:r>
            <a:r>
              <a:rPr lang="pl-PL" dirty="0">
                <a:solidFill>
                  <a:srgbClr val="FF0000"/>
                </a:solidFill>
              </a:rPr>
              <a:t>nadpisze</a:t>
            </a:r>
            <a:r>
              <a:rPr lang="pl-PL" dirty="0"/>
              <a:t> ona zmienną globalną, ale tylko w kontekście tej funkcji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27672514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456</Words>
  <Application>Microsoft Office PowerPoint</Application>
  <PresentationFormat>Panoramiczny</PresentationFormat>
  <Paragraphs>62</Paragraphs>
  <Slides>13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Motyw pakietu Office</vt:lpstr>
      <vt:lpstr>Zmienne,  globalność i lokalność</vt:lpstr>
      <vt:lpstr>Zmienna</vt:lpstr>
      <vt:lpstr>Prezentacja programu PowerPoint</vt:lpstr>
      <vt:lpstr>Prezentacja programu PowerPoint</vt:lpstr>
      <vt:lpstr>Prezentacja programu PowerPoint</vt:lpstr>
      <vt:lpstr>Rozmiary danych</vt:lpstr>
      <vt:lpstr>Globalność i lokalność</vt:lpstr>
      <vt:lpstr>Prezentacja programu PowerPoint</vt:lpstr>
      <vt:lpstr>Globalność i lokalność</vt:lpstr>
      <vt:lpstr>Przykład</vt:lpstr>
      <vt:lpstr>Globalność i lokalność</vt:lpstr>
      <vt:lpstr>Globalność i lokalność</vt:lpstr>
      <vt:lpstr>Źródła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Damian Kurpiewski</dc:creator>
  <cp:lastModifiedBy>Damian Kurpiewski</cp:lastModifiedBy>
  <cp:revision>8</cp:revision>
  <dcterms:created xsi:type="dcterms:W3CDTF">2018-06-04T18:42:26Z</dcterms:created>
  <dcterms:modified xsi:type="dcterms:W3CDTF">2018-06-05T07:46:55Z</dcterms:modified>
</cp:coreProperties>
</file>

<file path=docProps/thumbnail.jpeg>
</file>